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575" r:id="rId7"/>
    <p:sldId id="2625" r:id="rId8"/>
    <p:sldId id="2626" r:id="rId9"/>
    <p:sldId id="2627" r:id="rId10"/>
    <p:sldId id="2628" r:id="rId11"/>
    <p:sldId id="2629" r:id="rId12"/>
    <p:sldId id="2630" r:id="rId13"/>
    <p:sldId id="2632" r:id="rId14"/>
    <p:sldId id="260" r:id="rId15"/>
    <p:sldId id="261" r:id="rId16"/>
    <p:sldId id="26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8F7A9-515F-4B59-9DE7-6B248F532A73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1310-07A8-4C6A-9DB7-80B365D3CA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55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3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1310-07A8-4C6A-9DB7-80B365D3CAE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40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0287B-41CD-22E8-9B71-651E0612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B3E11D-F1B6-76D8-14FE-27C328A27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03B153A-1E37-A915-E476-F65B59EC7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8DD2AB-373E-A114-29E0-8936759AB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9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9AAFB-BAC1-CFE0-9713-8FAECF61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F1EE0B1-6855-C208-38F5-861FFD8C2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60F1C5A-3710-C989-FFEC-E42397AED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*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2A139C-08A8-8FF1-9E77-C6A6E471F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7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4B69-214F-6BE9-0935-9F4C5FC2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BADE6F5-40F7-FDE7-6084-6AB213165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25ACA96-2119-9FED-4A88-1A1BE2D52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270431-83FE-B6F7-84D9-546CE1EBE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3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A749F-692D-CD26-F12A-3A13A5D0D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81C102D-3E55-EBDE-057C-EB36C7B97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2CF6F90-A639-4CCD-1365-BAFC21277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084865-AD6D-CFB6-D58A-689B5FB7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3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6E97B-7318-C324-68C3-9BD3BBDB5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5DBB30C-232E-B5CE-E094-0709EB631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7D8B193-846D-1430-0394-648E06841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086D3C-3FC3-AEF7-9394-7EBBD64F4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9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8D7F-E4E0-E759-211A-0897E1A81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E26A4B0-10FF-E67F-BCA4-F492EE0B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2BBFA10-F9BB-1658-8655-D5368BA19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D27F9E-1B56-B462-2A23-702EAEFDC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9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9AA8F-91BC-A6CF-8FF1-C958A938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88E864E-022E-7AB7-2EF1-DD0D1D7AB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CD0CF52-604E-69C0-45DA-0BB6F350E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C78096-789E-ADDC-6314-BF2B7431F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1310-07A8-4C6A-9DB7-80B365D3CAE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2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BAE49-0418-5025-446C-4E8AABB25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302728-6466-5B13-DC40-0F7FC6D37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D5C578-D42D-5634-0652-65F4520B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EA3A8-E399-FCC9-F6C0-B9B46276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2098D6-AC71-C4D5-6E47-555F44D5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0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76F0D-6AB6-460E-C50A-5C3EB850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993C3F-3563-E7A4-55D5-FAF4232A9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5516A1-931D-7A74-9C93-40AB31CF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A1A23C-0B33-8946-2BB0-07A9DA76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E8B4AB-2175-6BBB-4722-C4F81BFF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6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707C5AB-382E-983B-BBE4-7FC298EA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5F8F6A-7501-EEB5-EF84-38B4BB962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0D550E-6CFC-14C8-87EB-C14F1157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CD43FE-D21C-A8A7-7E8F-01515AB3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12C226-4661-8BBC-8F79-AEF9D99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26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DZIĘKUJEMY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WWW.NAZWAWITRYNY.COM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2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 ze zdjęci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 title="Dekoracyjny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0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11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0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DZIĘKUJEMY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WWW.NAZWAWITRYNY.COM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2" name="Prostokąt 1" title="Dekoracyjny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0803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 ze zdjęci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7" name="Prostokąt 6" title="Dekoracyjny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696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 ze zdjęcie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7" name="Prostokąt 6" title="Dekoracyjny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3088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 ze zdjęcie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7" name="Prostokąt 6" title="Dekoracyjny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55736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lajdu z obraz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Tekst — symbol zastępczy 12" title="Dekoracyjny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6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2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EBBD7-0B3A-94F5-9F34-33740DA2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1866E-A367-FCF5-AF2E-EEFD3533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582204-8912-58FF-E148-B4FB0000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E33DFE-F2CC-63AD-BAF0-754EE99F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F497B2-425C-6E19-37EA-A5F22429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89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dział slajdu z obraz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Tekst — symbol zastępczy 12" title="Dekoracyjny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6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lajdu z obraz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Prostokąt 1" title="Dekoracyjny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Tekst — symbol zastępczy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6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lajd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Prostokąt 1" title="Dekoracyjny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2" name="Tekst — symbol zastępczy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PODTYTUŁ W TYM MIEJSCU</a:t>
            </a:r>
          </a:p>
        </p:txBody>
      </p:sp>
      <p:sp>
        <p:nvSpPr>
          <p:cNvPr id="13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7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pl-PL" noProof="0"/>
              <a:t>Plan spotkania</a:t>
            </a:r>
          </a:p>
        </p:txBody>
      </p:sp>
      <p:sp>
        <p:nvSpPr>
          <p:cNvPr id="29" name="Obraz — symbol zastępczy 28" title="Dekoracyjny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Tekst — symbol zastępczy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3" name="Tekst — symbol zastępczy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4" name="Tekst — symbol zastępczy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5" name="Tekst — symbol zastępczy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6" name="Tekst — symbol zastępczy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42" name="Kształt 62" title="Dekoracyjny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93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raz — symbol zastępczy 28" title="Dekoracyjny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Tekst — symbol zastępczy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3" name="Tekst — symbol zastępczy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4" name="Tekst — symbol zastępczy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5" name="Tekst — symbol zastępczy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6" name="Tekst — symbol zastępczy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" name="Prostokąt 2" title="Dekoracyjny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Kształt 62" title="Dekoracyjny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l-PL" noProof="0"/>
              <a:t>Plan spotkania</a:t>
            </a:r>
          </a:p>
        </p:txBody>
      </p:sp>
    </p:spTree>
    <p:extLst>
      <p:ext uri="{BB962C8B-B14F-4D97-AF65-F5344CB8AC3E}">
        <p14:creationId xmlns:p14="http://schemas.microsoft.com/office/powerpoint/2010/main" val="3282465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raz — symbol zastępczy 28" title="Dekoracyjny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Tekst — symbol zastępczy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3" name="Tekst — symbol zastępczy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4" name="Tekst — symbol zastępczy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5" name="Tekst — symbol zastępczy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6" name="Tekst — symbol zastępczy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" name="Prostokąt 2" title="Dekoracyjny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Kształt 62" title="Dekoracyjny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l-PL" noProof="0"/>
              <a:t>Plan spotkania</a:t>
            </a:r>
          </a:p>
        </p:txBody>
      </p:sp>
    </p:spTree>
    <p:extLst>
      <p:ext uri="{BB962C8B-B14F-4D97-AF65-F5344CB8AC3E}">
        <p14:creationId xmlns:p14="http://schemas.microsoft.com/office/powerpoint/2010/main" val="1257228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raz — symbol zastępczy 28" title="Dekoracyjny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Prostokąt 2" title="Dekoracyjny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2" name="Tekst — symbol zastępczy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3" name="Tekst — symbol zastępczy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4" name="Tekst — symbol zastępczy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5" name="Tekst — symbol zastępczy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6" name="Tekst — symbol zastępczy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wzorzec </a:t>
            </a:r>
            <a:br>
              <a:rPr lang="pl-PL" noProof="0"/>
            </a:br>
            <a:r>
              <a:rPr lang="pl-PL" noProof="0"/>
              <a:t>style tekstu</a:t>
            </a:r>
          </a:p>
        </p:txBody>
      </p:sp>
      <p:sp>
        <p:nvSpPr>
          <p:cNvPr id="37" name="Tekst — symbol zastępczy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8" name="Tekst — symbol zastępczy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39" name="Tekst — symbol zastępczy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40" name="Tekst — symbol zastępczy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4</a:t>
            </a:r>
          </a:p>
        </p:txBody>
      </p:sp>
      <p:sp>
        <p:nvSpPr>
          <p:cNvPr id="41" name="Tekst — symbol zastępczy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5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pl-PL" noProof="0"/>
              <a:t>Plan spotkania</a:t>
            </a:r>
          </a:p>
        </p:txBody>
      </p:sp>
    </p:spTree>
    <p:extLst>
      <p:ext uri="{BB962C8B-B14F-4D97-AF65-F5344CB8AC3E}">
        <p14:creationId xmlns:p14="http://schemas.microsoft.com/office/powerpoint/2010/main" val="552868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Kształt 62" title="Dekoracyjny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9" name="Obraz — symbol zastępczy 5" title="Dekoracyjny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8048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Kliknij, aby dodać tytuł w tym miejscu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1" name="Kształt 62" title="Dekoracyjny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26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Kliknij, aby dodać tytuł w tym miejscu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7801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55D15-E6DE-DAB2-8539-9616471C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07FBB9-7E71-724A-48AE-19091D719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A364A5-B55F-94FC-75FB-A258CD55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B4896C-8656-D132-3F2F-15D082B7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CC5457-81CD-2B7D-6A4F-7B3804D7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142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Prostokąt 10" title="Dekoracyjny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38900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 title="Dekoracyjny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" name="Prostokąt 2" title="Dekoracyjny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l-PL" noProof="0"/>
              <a:t>Kliknij, aby dodać tytuł w tym miejscu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84477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raz — symbol zastępczy 5" title="Dekoracyjny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Tytuł 1" title="Dekoracyjny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l-PL" noProof="0"/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l-PL" noProof="0"/>
              <a:t>Kliknij, aby dodać tytuł w tym miejscu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230238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 title="Dekoracyjny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l-PL" noProof="0"/>
          </a:p>
        </p:txBody>
      </p:sp>
      <p:sp>
        <p:nvSpPr>
          <p:cNvPr id="12" name="Tytuł 1" title="Dekoracyjny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l-PL" noProof="0"/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l-PL" noProof="0"/>
              <a:t>Kliknij, aby dodać tytuł w tym miejscu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83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 title="Dekoracyjny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l-PL" noProof="0"/>
          </a:p>
        </p:txBody>
      </p:sp>
      <p:sp>
        <p:nvSpPr>
          <p:cNvPr id="12" name="Tytuł 1" title="Dekoracyjny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l-PL" noProof="0"/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l-PL" noProof="0"/>
              <a:t>Kliknij, aby dodać tytuł w tym miejscu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57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6" name="Tekst — symbol zastępczy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10" name="Kształt 62" title="Dekoracyjny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10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Tekst — symbol zastępczy 6" title="Dekoracyjny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l-PL" noProof="0"/>
              <a:t>Kliknij, aby </a:t>
            </a:r>
            <a:br>
              <a:rPr lang="pl-PL" noProof="0"/>
            </a:br>
            <a:r>
              <a:rPr lang="pl-PL" noProof="0"/>
              <a:t>Dodaj tytuł</a:t>
            </a:r>
          </a:p>
        </p:txBody>
      </p:sp>
      <p:sp>
        <p:nvSpPr>
          <p:cNvPr id="9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1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 — symbol zastępczy 6" title="Dekoracyjny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853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384358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title="Dekoracyjny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</a:t>
            </a:r>
            <a:br>
              <a:rPr lang="pl-PL" noProof="0"/>
            </a:br>
            <a:r>
              <a:rPr lang="pl-PL" noProof="0"/>
              <a:t>Dodaj tytuł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dodać tytuł w tym miejscu</a:t>
            </a:r>
          </a:p>
        </p:txBody>
      </p:sp>
      <p:sp>
        <p:nvSpPr>
          <p:cNvPr id="9" name="Tekst — symbol zastępczy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09661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DFD99-8AFE-3E79-756F-B5989695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DB2A85-AF23-C67C-92CF-5E5C7304E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787D3A-153E-1893-9B81-1998A12C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A1D004-5F76-802A-DAAC-C3FE103D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CE6E2D-E19F-CFA3-C6FD-59BDB6DA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4B4753-C019-93E6-DA3C-BA45DEDA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180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</a:t>
            </a:r>
            <a:br>
              <a:rPr lang="pl-PL" noProof="0"/>
            </a:br>
            <a:r>
              <a:rPr lang="pl-PL" noProof="0"/>
              <a:t>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682021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40985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Tekst — symbol zastępczy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5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64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kład niestandard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1584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Układ niestandard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27167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Układ niestandard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122671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Układ niestandard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76201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Prostokąt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224353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Prostokąt 4" title="Dekoracyjny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65351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398EB-F1FB-A72B-F3D9-3ABE373C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010C4B-3F16-46DB-DEA2-D222613B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5FDDB4-B2A8-3BCC-07CE-9BF98AA0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0E925DF-6405-851E-AF37-A76791992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7D3D77-51B5-FC5F-ACB0-2D23B5573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B0E3825-3B10-D439-2491-44F3CDF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77A9185-98CD-1824-E70F-F4B388BE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EFA42A3-82FB-17C7-66A9-21C5747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528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Prostokąt 4" title="Dekoracyjny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39962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koracyjny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l-PL" noProof="0"/>
            </a:p>
          </p:txBody>
        </p:sp>
        <p:sp>
          <p:nvSpPr>
            <p:cNvPr id="6" name="OBRAZ ZASTĘPCZY" title="Dekoracyjny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l-PL" noProof="0"/>
            </a:p>
          </p:txBody>
        </p:sp>
      </p:grp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Nagłówek sekcji</a:t>
            </a:r>
          </a:p>
        </p:txBody>
      </p:sp>
    </p:spTree>
    <p:extLst>
      <p:ext uri="{BB962C8B-B14F-4D97-AF65-F5344CB8AC3E}">
        <p14:creationId xmlns:p14="http://schemas.microsoft.com/office/powerpoint/2010/main" val="2317071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koracyjny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l-PL" noProof="0"/>
            </a:p>
          </p:txBody>
        </p:sp>
        <p:sp>
          <p:nvSpPr>
            <p:cNvPr id="6" name="OBRAZ ZASTĘPCZY" title="Dekoracyjny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l-PL" noProof="0"/>
            </a:p>
          </p:txBody>
        </p:sp>
      </p:grp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Nagłówek sekcji</a:t>
            </a:r>
          </a:p>
        </p:txBody>
      </p:sp>
    </p:spTree>
    <p:extLst>
      <p:ext uri="{BB962C8B-B14F-4D97-AF65-F5344CB8AC3E}">
        <p14:creationId xmlns:p14="http://schemas.microsoft.com/office/powerpoint/2010/main" val="4294044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koracyjny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l-PL" noProof="0"/>
            </a:p>
          </p:txBody>
        </p:sp>
        <p:sp>
          <p:nvSpPr>
            <p:cNvPr id="6" name="OBRAZ ZASTĘPCZY" title="Dekoracyjny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l-PL" noProof="0"/>
            </a:p>
          </p:txBody>
        </p:sp>
      </p:grp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Nagłówek sekcji</a:t>
            </a:r>
          </a:p>
        </p:txBody>
      </p:sp>
    </p:spTree>
    <p:extLst>
      <p:ext uri="{BB962C8B-B14F-4D97-AF65-F5344CB8AC3E}">
        <p14:creationId xmlns:p14="http://schemas.microsoft.com/office/powerpoint/2010/main" val="1338085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 title="Dekoracyjny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Nagłówek sekcji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8507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 title="Dekoracyjny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Nagłówek sekcji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311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 title="Dekoracyjny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Nagłówek sekcji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8006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592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 title="Dekoracyjny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l-P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Obraz — symbol zastępczy 5" title="Dekoracyjny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Obraz — symbol zastępczy 5" title="Dekoracyjny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2" name="Obraz — symbol zastępczy 5" title="Dekoracyjny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5" title="Dekoracyjny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tutaj, aby dodać tytuł slajdu w tym miejscu</a:t>
            </a:r>
          </a:p>
        </p:txBody>
      </p:sp>
      <p:sp>
        <p:nvSpPr>
          <p:cNvPr id="25" name="Tekst — symbol zastępczy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26" name="Tekst — symbol zastępczy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7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4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pl-PL" noProof="0"/>
              <a:t>Kliknij tutaj, aby dodać tytuł slajdu w tym miejscu</a:t>
            </a:r>
          </a:p>
        </p:txBody>
      </p:sp>
      <p:sp>
        <p:nvSpPr>
          <p:cNvPr id="20" name="Tekst — symbol zastępczy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24" name="Tekst — symbol zastępczy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Obraz — symbol zastępczy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8" name="Obraz — symbol zastępczy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9" name="Obraz — symbol zastępczy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0" name="Obraz — symbol zastępczy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43390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584E5-CB3A-CACA-4E5A-C44B864A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A9AE11-A70D-1D0D-06FC-38FE970A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2CFC1A-AC29-AC13-B321-55C17B97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377EC58-93AC-7E7E-0288-ED8C10F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988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 title="Dekoracyjny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l-P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pl-PL" noProof="0"/>
              <a:t>Kliknij tutaj, aby dodać tytuł slajdu w tym miejscu</a:t>
            </a:r>
          </a:p>
        </p:txBody>
      </p:sp>
      <p:sp>
        <p:nvSpPr>
          <p:cNvPr id="6" name="Obraz — symbol zastępczy 5" title="Dekoracyjny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5" title="Dekoracyjny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13" name="Obraz — symbol zastępczy 5" title="Dekoracyjny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14" name="Obraz — symbol zastępczy 5" title="Dekoracyjny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9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pl-PL" noProof="0"/>
              <a:t>Kliknij tutaj, aby dodać tytuł slajdu w tym miejscu</a:t>
            </a:r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4" name="Obraz — symbol zastępczy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Obraz — symbol zastępczy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Obraz — symbol zastępczy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83542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 title="Dekoracyjny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l-P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pl-PL" noProof="0"/>
              <a:t>Kliknij tutaj, aby dodać tytuł slajdu w tym miejscu</a:t>
            </a:r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6" name="Obraz — symbol zastępczy 5" title="Dekoracyjny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5" title="Dekoracyjny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13" name="Obraz — symbol zastępczy 5" title="Dekoracyjny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14" name="Obraz — symbol zastępczy 5" title="Dekoracyjny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5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title="Dekoracyjny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Obraz — symbol zastępczy 4" title="Dekoracyjny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Obraz — symbol zastępczy 4" title="Dekoracyjny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Tekst — symbol zastępczy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11" name="Tekst — symbol zastępczy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Tekst — symbol zastępczy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17" name="Tekst — symbol zastępczy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19" name="Tekst — symbol zastępczy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21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7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 title="Dekoracyjny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1" name="Prostokąt 20" title="Dekoracyjny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8" name="Prostokąt 27" title="Dekoracyjny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0" name="Obraz — symbol zastępczy 4" title="Dekoracyjny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Obraz — symbol zastępczy 4" title="Dekoracyjny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3" name="Obraz — symbol zastępczy 4" title="Dekoracyjny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Prostokąt 25" title="Dekoracyjny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Tekst — symbol zastępczy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11" name="Tekst — symbol zastępczy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Tekst — symbol zastępczy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13" name="Tekst — symbol zastępczy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IMIĘ I NAZWISKO W TYM MIEJSCU</a:t>
            </a:r>
          </a:p>
        </p:txBody>
      </p:sp>
      <p:sp>
        <p:nvSpPr>
          <p:cNvPr id="31" name="Obraz — symbol zastępczy 4" title="Dekoracyjny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112366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3" name="Tekst — symbol zastępczy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3" name="Wykres — symbol zastępczy 2" title="Dekoracyjny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12255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3" name="Tekst — symbol zastępczy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3" name="Wykres — symbol zastępczy 2" title="Dekoracyjny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7" name="Kształt 62" title="Dekoracyjny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88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3" name="Tekst — symbol zastępczy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3" name="Wykres — symbol zastępczy 2" title="Dekoracyjny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wykres</a:t>
            </a:r>
          </a:p>
        </p:txBody>
      </p:sp>
    </p:spTree>
    <p:extLst>
      <p:ext uri="{BB962C8B-B14F-4D97-AF65-F5344CB8AC3E}">
        <p14:creationId xmlns:p14="http://schemas.microsoft.com/office/powerpoint/2010/main" val="7827317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3" name="Tekst — symbol zastępczy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3" name="Wykres — symbol zastępczy 2" title="Dekoracyjny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wykres</a:t>
            </a:r>
          </a:p>
        </p:txBody>
      </p:sp>
    </p:spTree>
    <p:extLst>
      <p:ext uri="{BB962C8B-B14F-4D97-AF65-F5344CB8AC3E}">
        <p14:creationId xmlns:p14="http://schemas.microsoft.com/office/powerpoint/2010/main" val="727282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3" name="Tekst — symbol zastępczy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Wykres — symbol zastępczy 2" title="Dekoracyjny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</p:spTree>
    <p:extLst>
      <p:ext uri="{BB962C8B-B14F-4D97-AF65-F5344CB8AC3E}">
        <p14:creationId xmlns:p14="http://schemas.microsoft.com/office/powerpoint/2010/main" val="200977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FAF9378-4A38-FA19-02C2-43B1D983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124FCC5-A38F-4297-517F-1BA17F82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3FD433-7518-E86A-7429-BCC08826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7428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3" name="Tekst — symbol zastępczy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Wykres — symbol zastępczy 2" title="Dekoracyjny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4" name="Obraz — symbol zastępczy 3" title="Dekoracyjny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891986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Tekst — symbol zastępczy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MIEJSCE NA PODTYTUŁ</a:t>
            </a:r>
          </a:p>
        </p:txBody>
      </p:sp>
      <p:sp>
        <p:nvSpPr>
          <p:cNvPr id="4" name="Tabela — symbol zastępczy 3" title="Dekoracyjny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pl-PL" noProof="0"/>
              <a:t>Kliknij ikonę, aby dodać tabelę</a:t>
            </a:r>
          </a:p>
        </p:txBody>
      </p:sp>
    </p:spTree>
    <p:extLst>
      <p:ext uri="{BB962C8B-B14F-4D97-AF65-F5344CB8AC3E}">
        <p14:creationId xmlns:p14="http://schemas.microsoft.com/office/powerpoint/2010/main" val="538574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43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Obraz — symbol zastępczy 6" title="Dekoracyjny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6" name="Obraz — symbol zastępczy 6" title="Dekoracyjny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7" name="Obraz — symbol zastępczy 6" title="Dekoracyjny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0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6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— symbol zastępczy 6" title="Dekoracyjny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6" name="Obraz — symbol zastępczy 6" title="Dekoracyjny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pl-PL" noProof="0"/>
              <a:t>Kliknij, aby dodać </a:t>
            </a:r>
            <a:br>
              <a:rPr lang="pl-PL" noProof="0"/>
            </a:br>
            <a:r>
              <a:rPr lang="pl-PL" noProof="0"/>
              <a:t>Miejsce na tytuł slajdu</a:t>
            </a:r>
          </a:p>
        </p:txBody>
      </p:sp>
      <p:sp>
        <p:nvSpPr>
          <p:cNvPr id="10" name="Kształt 62" title="Dekoracyjny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l-PL" sz="1500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143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4" title="Dekoracyjny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Obraz — symbol zastępczy 4" title="Dekoracyjny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Obraz — symbol zastępczy 4" title="Dekoracyjny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Obraz — symbol zastępczy 4" title="Dekoracyjny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Obraz — symbol zastępczy 4" title="Dekoracyjny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Obraz — symbol zastępczy 4" title="Dekoracyjny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Prostokąt 1" title="Dekoracyjny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 title="Dekoracyjny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0" name="Prostokąt 9" title="Dekoracyjny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 title="Dekoracyjny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519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8D0E50-D58B-229C-863D-5F3ACA5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43CAC-A9B0-585F-02D3-708DBA20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39988A-12D5-6FA1-C3BE-CA954F4C8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096518-2068-F60D-64E0-BB88823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1FF1CD-93BE-6EF8-AA04-D2CC4D24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913D08-21DE-DFA2-DDE1-A0F01156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2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1598-ADA3-A53A-1657-7519DD2D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CF9F686-D2D4-A726-7964-7A628AB9B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C928B7-1060-E4D1-7600-66D7AC71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70C307-A89B-1DAF-083F-755D0B29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BA1995-D741-C258-703D-4BB4120A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462A4A-A516-B635-86FD-0D0DDF5A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41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800EAA3-C076-F11E-508B-806F1C79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E35BFD-908A-DB27-B495-7CD13377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3C3C34-59B1-54C6-6A6A-3E036B34C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8809-BFAC-469C-9A10-5B1ECFAD96D2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4B9379-37AF-17FA-ACAB-566CBEE59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1663F7-F53B-D11A-C7AB-EC05C49B5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1018-ED94-439B-A63E-825E43DE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6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450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59F61-B073-AE9B-A8B0-2DA471CC5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156" y="1355690"/>
            <a:ext cx="5988844" cy="4135437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5400" b="1" dirty="0">
                <a:latin typeface="Arial Nova Light" panose="020B0304020202020204" pitchFamily="34" charset="0"/>
              </a:rPr>
              <a:t>POSIEDZENIE KOMITETU REWITALIZACJI</a:t>
            </a:r>
            <a:br>
              <a:rPr lang="pl-PL" sz="5400" b="1" dirty="0">
                <a:latin typeface="Arial Nova Light" panose="020B0304020202020204" pitchFamily="34" charset="0"/>
              </a:rPr>
            </a:br>
            <a:r>
              <a:rPr lang="pl-PL" sz="5400" b="1" dirty="0">
                <a:latin typeface="Arial Nova Light" panose="020B0304020202020204" pitchFamily="34" charset="0"/>
              </a:rPr>
              <a:t>GMINY GÓRA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CE7717-69C1-4F1F-92FB-8D0724A53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91126"/>
            <a:ext cx="12192000" cy="1366873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20 października 2025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1A38ED-D174-ADD2-4E30-F263284A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" y="1355691"/>
            <a:ext cx="6203156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1690-9FDF-B182-3FC7-10EFA9B0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64031108-D71B-9371-390D-B74B1C0B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0200D323-CC83-0ACB-2C76-7F5CBD81E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" y="3248535"/>
            <a:ext cx="2998117" cy="382749"/>
          </a:xfrm>
        </p:spPr>
        <p:txBody>
          <a:bodyPr rtlCol="0"/>
          <a:lstStyle/>
          <a:p>
            <a:pPr rtl="0"/>
            <a:r>
              <a:rPr lang="pl-PL" sz="2800" dirty="0"/>
              <a:t>OBSZAR REWITALIZACJI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24FA19-0D74-4213-1CA0-7B3B86FBDFC8}"/>
              </a:ext>
            </a:extLst>
          </p:cNvPr>
          <p:cNvSpPr txBox="1"/>
          <p:nvPr/>
        </p:nvSpPr>
        <p:spPr>
          <a:xfrm>
            <a:off x="0" y="4683780"/>
            <a:ext cx="305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Opieka wytchnieniowa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64162F5D-455A-5A44-9823-221BE202F3E8}"/>
              </a:ext>
            </a:extLst>
          </p:cNvPr>
          <p:cNvSpPr txBox="1">
            <a:spLocks/>
          </p:cNvSpPr>
          <p:nvPr/>
        </p:nvSpPr>
        <p:spPr>
          <a:xfrm>
            <a:off x="3054097" y="5268969"/>
            <a:ext cx="3017166" cy="84608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 REWITALIZACJI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5DEB62D9-AC8F-24B9-82B3-513487A197D2}"/>
              </a:ext>
            </a:extLst>
          </p:cNvPr>
          <p:cNvSpPr txBox="1">
            <a:spLocks/>
          </p:cNvSpPr>
          <p:nvPr/>
        </p:nvSpPr>
        <p:spPr>
          <a:xfrm>
            <a:off x="6120739" y="3376124"/>
            <a:ext cx="3017167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 REWITALIZACJI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AC84D447-DE73-C35F-A60E-FDF6224C697F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EB6D0657-05F2-6E6C-2394-D627E38DA8B2}"/>
              </a:ext>
            </a:extLst>
          </p:cNvPr>
          <p:cNvSpPr txBox="1">
            <a:spLocks/>
          </p:cNvSpPr>
          <p:nvPr/>
        </p:nvSpPr>
        <p:spPr>
          <a:xfrm>
            <a:off x="9146943" y="5270613"/>
            <a:ext cx="3029715" cy="84443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 REWITALIZACJI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10428E68-1955-8FE5-34BB-3E1BBC80F5FB}"/>
              </a:ext>
            </a:extLst>
          </p:cNvPr>
          <p:cNvSpPr txBox="1"/>
          <p:nvPr/>
        </p:nvSpPr>
        <p:spPr>
          <a:xfrm>
            <a:off x="6092849" y="4670448"/>
            <a:ext cx="3045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Rozwój mieszkań treningowych                                   i/lub wspomaganych                         w gminie Góra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010104F4-48DA-450E-7463-387BF7C94C61}"/>
              </a:ext>
            </a:extLst>
          </p:cNvPr>
          <p:cNvSpPr txBox="1"/>
          <p:nvPr/>
        </p:nvSpPr>
        <p:spPr>
          <a:xfrm>
            <a:off x="9146943" y="2941952"/>
            <a:ext cx="3045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Wsparcie                              aktywności zawodowej     osób bezrobotnych,                              w tym osób młodych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A947FD-1823-4461-D660-A25FF7F9572F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90D720-F63B-85B4-3928-7290300B4663}"/>
              </a:ext>
            </a:extLst>
          </p:cNvPr>
          <p:cNvSpPr txBox="1"/>
          <p:nvPr/>
        </p:nvSpPr>
        <p:spPr>
          <a:xfrm>
            <a:off x="913790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92B8FB-2D87-A7A9-B376-85FAB5FD920C}"/>
              </a:ext>
            </a:extLst>
          </p:cNvPr>
          <p:cNvSpPr txBox="1"/>
          <p:nvPr/>
        </p:nvSpPr>
        <p:spPr>
          <a:xfrm>
            <a:off x="6092849" y="197650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50D2494-1E4C-8896-9B15-6E020324BB35}"/>
              </a:ext>
            </a:extLst>
          </p:cNvPr>
          <p:cNvSpPr txBox="1"/>
          <p:nvPr/>
        </p:nvSpPr>
        <p:spPr>
          <a:xfrm>
            <a:off x="3038753" y="648924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A22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9A5F4E0-42A5-5484-C985-1F2722945008}"/>
              </a:ext>
            </a:extLst>
          </p:cNvPr>
          <p:cNvSpPr txBox="1"/>
          <p:nvPr/>
        </p:nvSpPr>
        <p:spPr>
          <a:xfrm>
            <a:off x="3017167" y="3214370"/>
            <a:ext cx="3045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Rozwój społecznych usług asystenckich na obszarze rewitalizacji gminy Góra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F3955">
                  <a:lumMod val="90000"/>
                  <a:lumOff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0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183DD-68FE-A094-6187-9DFD1B30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742F2346-E72E-2C59-DC4B-77898EF2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44B8FB4D-3E8E-ADE6-EC15-3288BBFCC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" y="3248535"/>
            <a:ext cx="2998117" cy="382749"/>
          </a:xfrm>
        </p:spPr>
        <p:txBody>
          <a:bodyPr rtlCol="0"/>
          <a:lstStyle/>
          <a:p>
            <a:pPr rtl="0"/>
            <a:r>
              <a:rPr lang="pl-PL" sz="2800" dirty="0"/>
              <a:t>OBSZAR REWITALIZACJI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44D868-4EE3-E6E2-173F-DE214275A97B}"/>
              </a:ext>
            </a:extLst>
          </p:cNvPr>
          <p:cNvSpPr txBox="1"/>
          <p:nvPr/>
        </p:nvSpPr>
        <p:spPr>
          <a:xfrm>
            <a:off x="0" y="4683780"/>
            <a:ext cx="3054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Działania na rzecz samozatrudnienia                                i zakładania działalności gospodarczej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0385F2D5-B411-5F2E-FDAA-B89B6292CB89}"/>
              </a:ext>
            </a:extLst>
          </p:cNvPr>
          <p:cNvSpPr txBox="1">
            <a:spLocks/>
          </p:cNvSpPr>
          <p:nvPr/>
        </p:nvSpPr>
        <p:spPr>
          <a:xfrm>
            <a:off x="3054097" y="5268969"/>
            <a:ext cx="3017166" cy="84608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 REWITALIZACJI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1DE6A576-D63B-C016-0B9E-0E8EFB0530C5}"/>
              </a:ext>
            </a:extLst>
          </p:cNvPr>
          <p:cNvSpPr txBox="1">
            <a:spLocks/>
          </p:cNvSpPr>
          <p:nvPr/>
        </p:nvSpPr>
        <p:spPr>
          <a:xfrm>
            <a:off x="6120739" y="3376124"/>
            <a:ext cx="3017167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CZERNINA  KŁODA GÓROW.  WITOSZYCE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12FDC397-A88A-A5CF-DB12-5676BD777BAF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D07ED22A-CA5C-A3CE-F9E4-310D481839F9}"/>
              </a:ext>
            </a:extLst>
          </p:cNvPr>
          <p:cNvSpPr txBox="1">
            <a:spLocks/>
          </p:cNvSpPr>
          <p:nvPr/>
        </p:nvSpPr>
        <p:spPr>
          <a:xfrm>
            <a:off x="9146943" y="5270613"/>
            <a:ext cx="3029715" cy="84443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 REWITALIZACJI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451B4F4-BCB1-74CF-95D2-2C4028DB8FBD}"/>
              </a:ext>
            </a:extLst>
          </p:cNvPr>
          <p:cNvSpPr txBox="1"/>
          <p:nvPr/>
        </p:nvSpPr>
        <p:spPr>
          <a:xfrm>
            <a:off x="6092849" y="4670448"/>
            <a:ext cx="304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Kompetentny pedagog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3C3F6992-4D7C-1369-20C2-5A5FFB5A1DD2}"/>
              </a:ext>
            </a:extLst>
          </p:cNvPr>
          <p:cNvSpPr txBox="1"/>
          <p:nvPr/>
        </p:nvSpPr>
        <p:spPr>
          <a:xfrm>
            <a:off x="9131601" y="3769622"/>
            <a:ext cx="304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Szlak górowskich zabytków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6B9186C-7D16-2FC1-A42F-5FCB36E5A320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A2C36E-AC42-BE47-5DD7-4A9CDAE3CCB4}"/>
              </a:ext>
            </a:extLst>
          </p:cNvPr>
          <p:cNvSpPr txBox="1"/>
          <p:nvPr/>
        </p:nvSpPr>
        <p:spPr>
          <a:xfrm>
            <a:off x="913790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A28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38FCC6F-0EED-36D4-C329-B79F34CEBAD6}"/>
              </a:ext>
            </a:extLst>
          </p:cNvPr>
          <p:cNvSpPr txBox="1"/>
          <p:nvPr/>
        </p:nvSpPr>
        <p:spPr>
          <a:xfrm>
            <a:off x="6092849" y="197650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D1933F-F331-24AF-018A-4F9B1688D77A}"/>
              </a:ext>
            </a:extLst>
          </p:cNvPr>
          <p:cNvSpPr txBox="1"/>
          <p:nvPr/>
        </p:nvSpPr>
        <p:spPr>
          <a:xfrm>
            <a:off x="3038753" y="648924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771426B-67A5-1228-B29F-B3EED876669E}"/>
              </a:ext>
            </a:extLst>
          </p:cNvPr>
          <p:cNvSpPr txBox="1"/>
          <p:nvPr/>
        </p:nvSpPr>
        <p:spPr>
          <a:xfrm>
            <a:off x="3017167" y="3775251"/>
            <a:ext cx="304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Nie zaśmiecaj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F3955">
                  <a:lumMod val="90000"/>
                  <a:lumOff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9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7BB2-0DCF-5668-69C2-4C87CC86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45EB279F-BA82-0CED-2FED-E3D17C42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99E0B18-AA53-AFE5-F31E-B78D7A0580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" y="3248535"/>
            <a:ext cx="2998117" cy="382749"/>
          </a:xfrm>
        </p:spPr>
        <p:txBody>
          <a:bodyPr rtlCol="0"/>
          <a:lstStyle/>
          <a:p>
            <a:pPr rtl="0"/>
            <a:r>
              <a:rPr lang="pl-PL" sz="2800" dirty="0"/>
              <a:t>CHRÓŚCINA JASTRZĘBIA WITOSZYCE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8F6245-BF34-EF2D-ACE9-94D7302FD06A}"/>
              </a:ext>
            </a:extLst>
          </p:cNvPr>
          <p:cNvSpPr txBox="1"/>
          <p:nvPr/>
        </p:nvSpPr>
        <p:spPr>
          <a:xfrm>
            <a:off x="0" y="4716614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Budowa przydomowych oczyszczalni ścieków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28F438E9-F3EB-0A3B-EA75-B6EAED5978A2}"/>
              </a:ext>
            </a:extLst>
          </p:cNvPr>
          <p:cNvSpPr txBox="1">
            <a:spLocks/>
          </p:cNvSpPr>
          <p:nvPr/>
        </p:nvSpPr>
        <p:spPr>
          <a:xfrm>
            <a:off x="3038753" y="5268970"/>
            <a:ext cx="3017166" cy="43910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CZERNINA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4FC84D6D-5970-9053-DCB3-F486E01EA537}"/>
              </a:ext>
            </a:extLst>
          </p:cNvPr>
          <p:cNvSpPr txBox="1">
            <a:spLocks/>
          </p:cNvSpPr>
          <p:nvPr/>
        </p:nvSpPr>
        <p:spPr>
          <a:xfrm>
            <a:off x="6120739" y="3376124"/>
            <a:ext cx="3017167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.  WITOSZYCE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7CCEDC6D-8AEA-52F2-B5A6-FE541E5DF54A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F40CBB87-6645-DD48-19A1-1720F875C220}"/>
              </a:ext>
            </a:extLst>
          </p:cNvPr>
          <p:cNvSpPr txBox="1">
            <a:spLocks/>
          </p:cNvSpPr>
          <p:nvPr/>
        </p:nvSpPr>
        <p:spPr>
          <a:xfrm>
            <a:off x="9146943" y="5270613"/>
            <a:ext cx="3029715" cy="84443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WITOSZYCE/ LASKOWA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19DB41F4-C54E-32E8-654E-663E404DF7BA}"/>
              </a:ext>
            </a:extLst>
          </p:cNvPr>
          <p:cNvSpPr txBox="1"/>
          <p:nvPr/>
        </p:nvSpPr>
        <p:spPr>
          <a:xfrm>
            <a:off x="6092849" y="4670448"/>
            <a:ext cx="3045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Przebudowa drogi powiatowej wraz z budową chodnika w m. Witoszyce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444AC45-8FFB-F2ED-B729-6348973717DD}"/>
              </a:ext>
            </a:extLst>
          </p:cNvPr>
          <p:cNvSpPr txBox="1"/>
          <p:nvPr/>
        </p:nvSpPr>
        <p:spPr>
          <a:xfrm>
            <a:off x="9127893" y="3492622"/>
            <a:ext cx="304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Utwardzenie dróg gminnych w przysiółku Laskowa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A6FF6CC-4892-9385-348A-D5367E9A2AEC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A29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1CDBEE-9B54-8855-FAB5-DA0D9B1E634C}"/>
              </a:ext>
            </a:extLst>
          </p:cNvPr>
          <p:cNvSpPr txBox="1"/>
          <p:nvPr/>
        </p:nvSpPr>
        <p:spPr>
          <a:xfrm>
            <a:off x="913790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44BFE97-B66A-8C9F-DF57-B458BFD6F098}"/>
              </a:ext>
            </a:extLst>
          </p:cNvPr>
          <p:cNvSpPr txBox="1"/>
          <p:nvPr/>
        </p:nvSpPr>
        <p:spPr>
          <a:xfrm>
            <a:off x="6092849" y="197650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B2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11ECFFC-6F01-D6D5-9564-B27D81D60C2F}"/>
              </a:ext>
            </a:extLst>
          </p:cNvPr>
          <p:cNvSpPr txBox="1"/>
          <p:nvPr/>
        </p:nvSpPr>
        <p:spPr>
          <a:xfrm>
            <a:off x="3038753" y="648924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B1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BC1BD45-D21A-8701-AB08-9179111E5AA5}"/>
              </a:ext>
            </a:extLst>
          </p:cNvPr>
          <p:cNvSpPr txBox="1"/>
          <p:nvPr/>
        </p:nvSpPr>
        <p:spPr>
          <a:xfrm>
            <a:off x="3017167" y="3492623"/>
            <a:ext cx="304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Wymiana nawierzchni chodników w m. Czernina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F3955">
                  <a:lumMod val="90000"/>
                  <a:lumOff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D16C15A-85EA-0913-58AC-363C34B258BC}"/>
              </a:ext>
            </a:extLst>
          </p:cNvPr>
          <p:cNvSpPr txBox="1"/>
          <p:nvPr/>
        </p:nvSpPr>
        <p:spPr>
          <a:xfrm>
            <a:off x="3565675" y="2292529"/>
            <a:ext cx="201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Powiat Górowski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do 2028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ul. Rydzyńska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ul. Górowska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ECD13F-CBC7-5BB4-2532-2955EA154358}"/>
              </a:ext>
            </a:extLst>
          </p:cNvPr>
          <p:cNvSpPr txBox="1"/>
          <p:nvPr/>
        </p:nvSpPr>
        <p:spPr>
          <a:xfrm>
            <a:off x="6605727" y="5884610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Powiat Górowski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2024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DA7520-C7F0-0EE6-E946-BEC885B72C44}"/>
              </a:ext>
            </a:extLst>
          </p:cNvPr>
          <p:cNvSpPr txBox="1"/>
          <p:nvPr/>
        </p:nvSpPr>
        <p:spPr>
          <a:xfrm>
            <a:off x="336700" y="5649851"/>
            <a:ext cx="201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Dofinansowano budowę 3 oczyszczalni.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4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93B95-A3DA-8CFA-54BB-D549F246E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24B27-086C-EDC4-6402-B19B28E7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1" y="365125"/>
            <a:ext cx="8586974" cy="1325563"/>
          </a:xfrm>
        </p:spPr>
        <p:txBody>
          <a:bodyPr/>
          <a:lstStyle/>
          <a:p>
            <a:pPr algn="ctr"/>
            <a:r>
              <a:rPr lang="pl-PL" kern="100" dirty="0">
                <a:highlight>
                  <a:srgbClr val="FFFF00"/>
                </a:highlight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co przed nami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697DBE-0901-2B16-B36F-12229E33CD2B}"/>
              </a:ext>
            </a:extLst>
          </p:cNvPr>
          <p:cNvSpPr/>
          <p:nvPr/>
        </p:nvSpPr>
        <p:spPr>
          <a:xfrm>
            <a:off x="0" y="0"/>
            <a:ext cx="1800000" cy="687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BFBD3FB-60A0-1A04-CC34-028DB718E423}"/>
              </a:ext>
            </a:extLst>
          </p:cNvPr>
          <p:cNvSpPr/>
          <p:nvPr/>
        </p:nvSpPr>
        <p:spPr>
          <a:xfrm>
            <a:off x="10386975" y="-9000"/>
            <a:ext cx="1800000" cy="687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832B15F-2AB8-997B-3285-E7AA281868D4}"/>
              </a:ext>
            </a:extLst>
          </p:cNvPr>
          <p:cNvCxnSpPr/>
          <p:nvPr/>
        </p:nvCxnSpPr>
        <p:spPr>
          <a:xfrm>
            <a:off x="2170444" y="1296239"/>
            <a:ext cx="78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734B9202-A866-B488-20E6-9B5F78C3FAF9}"/>
              </a:ext>
            </a:extLst>
          </p:cNvPr>
          <p:cNvSpPr/>
          <p:nvPr/>
        </p:nvSpPr>
        <p:spPr>
          <a:xfrm>
            <a:off x="3958309" y="1858967"/>
            <a:ext cx="4162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Plany na rok 2026</a:t>
            </a:r>
            <a:endParaRPr lang="pl-PL" sz="40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 Light" panose="020B0304020202020204" pitchFamily="34" charset="0"/>
            </a:endParaRPr>
          </a:p>
        </p:txBody>
      </p:sp>
      <p:pic>
        <p:nvPicPr>
          <p:cNvPr id="12" name="Picture 4" descr="Znacznik wyboru symbolu zatwierdzenia w okręgu narysowanym ręcznie wektor  zielony znak Zatwierdzenie OK lub osobisty wybór listy kontrolnej rozwoju |  Wektor Premium">
            <a:extLst>
              <a:ext uri="{FF2B5EF4-FFF2-40B4-BE49-F238E27FC236}">
                <a16:creationId xmlns:a16="http://schemas.microsoft.com/office/drawing/2014/main" id="{74656509-F656-0A17-7C56-35ACE3344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26" y="2962256"/>
            <a:ext cx="1080656" cy="10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8E8F288-D17D-481D-92E6-2D3AA674B30A}"/>
              </a:ext>
            </a:extLst>
          </p:cNvPr>
          <p:cNvSpPr txBox="1"/>
          <p:nvPr/>
        </p:nvSpPr>
        <p:spPr>
          <a:xfrm>
            <a:off x="3158109" y="330252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Wymiana nawierzchni dróg w m. Czernina.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</a:endParaRPr>
          </a:p>
        </p:txBody>
      </p:sp>
      <p:pic>
        <p:nvPicPr>
          <p:cNvPr id="8" name="Picture 4" descr="Znacznik wyboru symbolu zatwierdzenia w okręgu narysowanym ręcznie wektor  zielony znak Zatwierdzenie OK lub osobisty wybór listy kontrolnej rozwoju |  Wektor Premium">
            <a:extLst>
              <a:ext uri="{FF2B5EF4-FFF2-40B4-BE49-F238E27FC236}">
                <a16:creationId xmlns:a16="http://schemas.microsoft.com/office/drawing/2014/main" id="{BE97D928-CB02-90FD-3D0B-AE5A0218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86" y="4712539"/>
            <a:ext cx="1080656" cy="10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FC94C51-4ED0-540C-C332-EC62F088468E}"/>
              </a:ext>
            </a:extLst>
          </p:cNvPr>
          <p:cNvSpPr txBox="1"/>
          <p:nvPr/>
        </p:nvSpPr>
        <p:spPr>
          <a:xfrm>
            <a:off x="3171969" y="489579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Przedsięwzięcia zaplanowane jako                                   działania tzw. „ miękkie” (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nieinwestycyjne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5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77A3B-BB82-F161-50B6-9B5A4D159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FB8CA-D83D-33E5-A12D-C56FD3CA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1" y="365125"/>
            <a:ext cx="8586974" cy="1325563"/>
          </a:xfrm>
        </p:spPr>
        <p:txBody>
          <a:bodyPr/>
          <a:lstStyle/>
          <a:p>
            <a:pPr algn="ctr"/>
            <a:r>
              <a:rPr lang="pl-PL" kern="100" dirty="0">
                <a:highlight>
                  <a:srgbClr val="FFFF00"/>
                </a:highlight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co chcemy powiedzieć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CC0F9B-4AA2-3489-47E2-D6C92D81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434" y="2227354"/>
            <a:ext cx="6672107" cy="368497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3600" dirty="0">
                <a:latin typeface="Arial Nova Light" panose="020B0304020202020204" pitchFamily="34" charset="0"/>
              </a:rPr>
              <a:t>Wolne głosy członków              Komitetu Rewitalizacji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632E152-92EB-6CD9-5110-962EC4FF9DF5}"/>
              </a:ext>
            </a:extLst>
          </p:cNvPr>
          <p:cNvSpPr/>
          <p:nvPr/>
        </p:nvSpPr>
        <p:spPr>
          <a:xfrm>
            <a:off x="0" y="0"/>
            <a:ext cx="1800000" cy="687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9C24116-4384-5F7A-E5E2-8A4AE6C795FF}"/>
              </a:ext>
            </a:extLst>
          </p:cNvPr>
          <p:cNvSpPr/>
          <p:nvPr/>
        </p:nvSpPr>
        <p:spPr>
          <a:xfrm>
            <a:off x="10386975" y="-9000"/>
            <a:ext cx="1800000" cy="687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194C44D-C9C3-2875-7711-FF1943181779}"/>
              </a:ext>
            </a:extLst>
          </p:cNvPr>
          <p:cNvCxnSpPr/>
          <p:nvPr/>
        </p:nvCxnSpPr>
        <p:spPr>
          <a:xfrm>
            <a:off x="2170444" y="1296239"/>
            <a:ext cx="78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1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4A41E-C8DC-1780-88A6-461757D94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02BD84E-FC11-F532-DE39-5A8B495C8DDA}"/>
              </a:ext>
            </a:extLst>
          </p:cNvPr>
          <p:cNvSpPr/>
          <p:nvPr/>
        </p:nvSpPr>
        <p:spPr>
          <a:xfrm>
            <a:off x="0" y="0"/>
            <a:ext cx="5400000" cy="68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r"/>
            <a:r>
              <a:rPr lang="pl-PL" sz="4000" dirty="0">
                <a:latin typeface="Arial Nova Light" panose="020B0304020202020204" pitchFamily="34" charset="0"/>
              </a:rPr>
              <a:t>ZAKOŃCZENIE POSIEDZENIA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A1DFC2-275F-1608-1E66-9FACF3C8E614}"/>
              </a:ext>
            </a:extLst>
          </p:cNvPr>
          <p:cNvCxnSpPr/>
          <p:nvPr/>
        </p:nvCxnSpPr>
        <p:spPr>
          <a:xfrm>
            <a:off x="834016" y="5416049"/>
            <a:ext cx="457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444731F9-1A13-8C2D-E084-7E65D86B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/>
          <a:stretch>
            <a:fillRect/>
          </a:stretch>
        </p:blipFill>
        <p:spPr>
          <a:xfrm>
            <a:off x="5400000" y="-18000"/>
            <a:ext cx="67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288616C-B62C-DC7E-42AC-19CDE671E048}"/>
              </a:ext>
            </a:extLst>
          </p:cNvPr>
          <p:cNvSpPr txBox="1"/>
          <p:nvPr/>
        </p:nvSpPr>
        <p:spPr>
          <a:xfrm>
            <a:off x="5400000" y="630987"/>
            <a:ext cx="67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Dziękuję za obecność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E48D6F5-BBC7-9D05-9B1E-44ABF1B76BB9}"/>
              </a:ext>
            </a:extLst>
          </p:cNvPr>
          <p:cNvSpPr/>
          <p:nvPr/>
        </p:nvSpPr>
        <p:spPr>
          <a:xfrm>
            <a:off x="5400000" y="1625189"/>
            <a:ext cx="67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38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21B532A-67D3-29DF-9A02-E49BC11A2B8D}"/>
              </a:ext>
            </a:extLst>
          </p:cNvPr>
          <p:cNvSpPr/>
          <p:nvPr/>
        </p:nvSpPr>
        <p:spPr>
          <a:xfrm>
            <a:off x="0" y="0"/>
            <a:ext cx="5400000" cy="68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r"/>
            <a:r>
              <a:rPr lang="pl-PL" sz="4000" dirty="0">
                <a:latin typeface="Arial Nova Light" panose="020B0304020202020204" pitchFamily="34" charset="0"/>
              </a:rPr>
              <a:t>PLAN SPOTKANIA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7B0CBC2-3596-B276-6DC9-2A322AB4D0CD}"/>
              </a:ext>
            </a:extLst>
          </p:cNvPr>
          <p:cNvCxnSpPr/>
          <p:nvPr/>
        </p:nvCxnSpPr>
        <p:spPr>
          <a:xfrm>
            <a:off x="834016" y="5064369"/>
            <a:ext cx="457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0B4883-881A-BA39-57C7-8EBA330B0724}"/>
              </a:ext>
            </a:extLst>
          </p:cNvPr>
          <p:cNvSpPr txBox="1"/>
          <p:nvPr/>
        </p:nvSpPr>
        <p:spPr>
          <a:xfrm>
            <a:off x="6099338" y="1484108"/>
            <a:ext cx="6079253" cy="388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Otwarcie.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programie – małe streszczenie.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co za nami.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co przed nami.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chcemy powiedzieć.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kern="1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Zakończenie.</a:t>
            </a:r>
          </a:p>
        </p:txBody>
      </p:sp>
    </p:spTree>
    <p:extLst>
      <p:ext uri="{BB962C8B-B14F-4D97-AF65-F5344CB8AC3E}">
        <p14:creationId xmlns:p14="http://schemas.microsoft.com/office/powerpoint/2010/main" val="156064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2118F-6B25-A231-5F6C-9130A0C0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1" y="365125"/>
            <a:ext cx="8586974" cy="1325563"/>
          </a:xfrm>
        </p:spPr>
        <p:txBody>
          <a:bodyPr/>
          <a:lstStyle/>
          <a:p>
            <a:pPr algn="ctr"/>
            <a:r>
              <a:rPr lang="pl-PL" kern="100" dirty="0">
                <a:highlight>
                  <a:srgbClr val="FFFF00"/>
                </a:highlight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programie – małe streszczenie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6D95F1-A36C-0594-A6B0-20587CD9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34" y="2491991"/>
            <a:ext cx="6672107" cy="36849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Arial Nova Light" panose="020B0304020202020204" pitchFamily="34" charset="0"/>
              </a:rPr>
              <a:t>Uchwalenie programu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 Nova Light" panose="020B0304020202020204" pitchFamily="34" charset="0"/>
              </a:rPr>
              <a:t>Obszary rewitalizacji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 Nova Light" panose="020B0304020202020204" pitchFamily="34" charset="0"/>
              </a:rPr>
              <a:t>Przedsięwzięcia rewitalizacyjne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52460F4-86B6-E91B-00B5-C13D8937317F}"/>
              </a:ext>
            </a:extLst>
          </p:cNvPr>
          <p:cNvSpPr/>
          <p:nvPr/>
        </p:nvSpPr>
        <p:spPr>
          <a:xfrm>
            <a:off x="0" y="0"/>
            <a:ext cx="1800000" cy="687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CAF9F5-AF8B-0BF9-4043-FB0A6F0F4956}"/>
              </a:ext>
            </a:extLst>
          </p:cNvPr>
          <p:cNvSpPr/>
          <p:nvPr/>
        </p:nvSpPr>
        <p:spPr>
          <a:xfrm>
            <a:off x="10386975" y="-9000"/>
            <a:ext cx="1800000" cy="687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F470DED-2832-E272-CFCE-8F4E3AE13834}"/>
              </a:ext>
            </a:extLst>
          </p:cNvPr>
          <p:cNvCxnSpPr/>
          <p:nvPr/>
        </p:nvCxnSpPr>
        <p:spPr>
          <a:xfrm>
            <a:off x="2170444" y="1296239"/>
            <a:ext cx="78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0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200A3-8194-4DC0-9BA7-831D528EC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34D27-D8CB-7B68-26C7-125783F4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1" y="365125"/>
            <a:ext cx="8586974" cy="1325563"/>
          </a:xfrm>
        </p:spPr>
        <p:txBody>
          <a:bodyPr/>
          <a:lstStyle/>
          <a:p>
            <a:pPr algn="ctr"/>
            <a:r>
              <a:rPr lang="pl-PL" kern="100" dirty="0">
                <a:highlight>
                  <a:srgbClr val="FFFF00"/>
                </a:highlight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co za nami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BE2152C-833A-4B1D-42F2-7FA9937F0CBD}"/>
              </a:ext>
            </a:extLst>
          </p:cNvPr>
          <p:cNvSpPr/>
          <p:nvPr/>
        </p:nvSpPr>
        <p:spPr>
          <a:xfrm>
            <a:off x="0" y="0"/>
            <a:ext cx="1800000" cy="687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6CE7B64-5BD4-6BD8-029A-E1D40E3DBBE9}"/>
              </a:ext>
            </a:extLst>
          </p:cNvPr>
          <p:cNvSpPr/>
          <p:nvPr/>
        </p:nvSpPr>
        <p:spPr>
          <a:xfrm>
            <a:off x="10386975" y="-9000"/>
            <a:ext cx="1800000" cy="687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8FC4481-B89B-12C0-CAD8-54F92D32E44A}"/>
              </a:ext>
            </a:extLst>
          </p:cNvPr>
          <p:cNvCxnSpPr/>
          <p:nvPr/>
        </p:nvCxnSpPr>
        <p:spPr>
          <a:xfrm>
            <a:off x="2170444" y="1296239"/>
            <a:ext cx="78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8026FDDF-90E8-8D89-376A-B8D99856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85" y="1521043"/>
            <a:ext cx="3659830" cy="516146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8CB3D8C-97E6-E5B8-4A49-7C72806E474F}"/>
              </a:ext>
            </a:extLst>
          </p:cNvPr>
          <p:cNvSpPr txBox="1"/>
          <p:nvPr/>
        </p:nvSpPr>
        <p:spPr>
          <a:xfrm>
            <a:off x="8052699" y="5749698"/>
            <a:ext cx="2207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kern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Rozdział 18.2.</a:t>
            </a:r>
          </a:p>
          <a:p>
            <a:r>
              <a:rPr lang="pl-PL" kern="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Strony: 224-230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9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sz="2800" dirty="0"/>
              <a:t>CHRÓŚCINA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7F6C9DF-FC54-E899-6BD8-AEA74D548DB1}"/>
              </a:ext>
            </a:extLst>
          </p:cNvPr>
          <p:cNvSpPr txBox="1"/>
          <p:nvPr/>
        </p:nvSpPr>
        <p:spPr>
          <a:xfrm>
            <a:off x="0" y="4683780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Doposażenie placu zabaw             w m. Chróścina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88168A-F001-CEA7-5F93-4ADE7DDC826C}"/>
              </a:ext>
            </a:extLst>
          </p:cNvPr>
          <p:cNvSpPr txBox="1"/>
          <p:nvPr/>
        </p:nvSpPr>
        <p:spPr>
          <a:xfrm>
            <a:off x="3038753" y="3501509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Zagospodarowanie terenu boiska sportowego "Doliny"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F3955">
                  <a:lumMod val="90000"/>
                  <a:lumOff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782D6EAE-6830-B849-A786-81B0BA7E9405}"/>
              </a:ext>
            </a:extLst>
          </p:cNvPr>
          <p:cNvSpPr txBox="1">
            <a:spLocks/>
          </p:cNvSpPr>
          <p:nvPr/>
        </p:nvSpPr>
        <p:spPr>
          <a:xfrm>
            <a:off x="3316523" y="5268969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CHRÓŚCINA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3EFF317C-82B1-AB0A-8257-BD3DAE6930F9}"/>
              </a:ext>
            </a:extLst>
          </p:cNvPr>
          <p:cNvSpPr txBox="1">
            <a:spLocks/>
          </p:cNvSpPr>
          <p:nvPr/>
        </p:nvSpPr>
        <p:spPr>
          <a:xfrm>
            <a:off x="6385149" y="3376124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CHRÓŚCINA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FF4150AD-FFD0-C75D-7516-03F8C78802F2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4DC91B84-B0B6-CCC1-772E-D6926D7263FC}"/>
              </a:ext>
            </a:extLst>
          </p:cNvPr>
          <p:cNvSpPr txBox="1">
            <a:spLocks/>
          </p:cNvSpPr>
          <p:nvPr/>
        </p:nvSpPr>
        <p:spPr>
          <a:xfrm>
            <a:off x="9429792" y="5270613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CHRÓŚCINA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698BF3F7-2AF6-9981-FCDB-9FAAD645B069}"/>
              </a:ext>
            </a:extLst>
          </p:cNvPr>
          <p:cNvSpPr txBox="1"/>
          <p:nvPr/>
        </p:nvSpPr>
        <p:spPr>
          <a:xfrm>
            <a:off x="6092849" y="4670448"/>
            <a:ext cx="3054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Żyj aktywnie na zmodernizowanej infrastrukturze boiska sportowego "Doliny"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7D5A4D51-D5B1-0878-EBC1-F13E9A87859E}"/>
              </a:ext>
            </a:extLst>
          </p:cNvPr>
          <p:cNvSpPr txBox="1"/>
          <p:nvPr/>
        </p:nvSpPr>
        <p:spPr>
          <a:xfrm>
            <a:off x="9169218" y="2947511"/>
            <a:ext cx="303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Zagospodarowanie przestrzeni publicznej przy Kościele pw. św. Michała Archanioła w m. Chróścina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B19BE9FD-53DD-E803-1D70-26C0C2C86C64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47532200-A841-1B95-B207-7B47829175DE}"/>
              </a:ext>
            </a:extLst>
          </p:cNvPr>
          <p:cNvSpPr txBox="1"/>
          <p:nvPr/>
        </p:nvSpPr>
        <p:spPr>
          <a:xfrm>
            <a:off x="6092849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8361D738-F2C5-B092-1D4B-8B4F2C493656}"/>
              </a:ext>
            </a:extLst>
          </p:cNvPr>
          <p:cNvSpPr txBox="1"/>
          <p:nvPr/>
        </p:nvSpPr>
        <p:spPr>
          <a:xfrm>
            <a:off x="3054096" y="6490613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D39B85A2-3DE2-03F0-0A35-A8EB71CF5F37}"/>
              </a:ext>
            </a:extLst>
          </p:cNvPr>
          <p:cNvSpPr txBox="1"/>
          <p:nvPr/>
        </p:nvSpPr>
        <p:spPr>
          <a:xfrm>
            <a:off x="9163050" y="646802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A4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07D667B-082E-E5E0-7366-755B66260B3A}"/>
              </a:ext>
            </a:extLst>
          </p:cNvPr>
          <p:cNvSpPr txBox="1"/>
          <p:nvPr/>
        </p:nvSpPr>
        <p:spPr>
          <a:xfrm>
            <a:off x="263038" y="5447879"/>
            <a:ext cx="253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25 000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25 000 zł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415677-FC72-317C-478A-25468FA26160}"/>
              </a:ext>
            </a:extLst>
          </p:cNvPr>
          <p:cNvSpPr txBox="1"/>
          <p:nvPr/>
        </p:nvSpPr>
        <p:spPr>
          <a:xfrm>
            <a:off x="3316523" y="2408902"/>
            <a:ext cx="253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100 000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100 000 zł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A16D8A-FC2C-2C6C-E76C-C5AB75507522}"/>
              </a:ext>
            </a:extLst>
          </p:cNvPr>
          <p:cNvSpPr txBox="1"/>
          <p:nvPr/>
        </p:nvSpPr>
        <p:spPr>
          <a:xfrm>
            <a:off x="9330883" y="2051621"/>
            <a:ext cx="253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50 000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50 000 zł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5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BECD-18C7-F69B-0BCF-1D8F0916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17EC07C3-AD62-B6DC-8C42-17F857F2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D4670343-F768-A737-FB26-8DF648E54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sz="2800" dirty="0"/>
              <a:t>CHRÓŚCINA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3922F98-A92A-B3AC-5C5F-41AE84D6F70F}"/>
              </a:ext>
            </a:extLst>
          </p:cNvPr>
          <p:cNvSpPr txBox="1"/>
          <p:nvPr/>
        </p:nvSpPr>
        <p:spPr>
          <a:xfrm>
            <a:off x="0" y="4683780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Wymiana nawierzchni drogi wjazdowej w m. Chróścina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3CAB4EF-298E-C056-CBC3-ECF271F5CBF0}"/>
              </a:ext>
            </a:extLst>
          </p:cNvPr>
          <p:cNvSpPr txBox="1"/>
          <p:nvPr/>
        </p:nvSpPr>
        <p:spPr>
          <a:xfrm>
            <a:off x="3038753" y="3501509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Budowa świetlicy                        w m. Chróścina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F3955">
                  <a:lumMod val="90000"/>
                  <a:lumOff val="1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B0318E28-35C3-FF88-F104-7D619C610A01}"/>
              </a:ext>
            </a:extLst>
          </p:cNvPr>
          <p:cNvSpPr txBox="1">
            <a:spLocks/>
          </p:cNvSpPr>
          <p:nvPr/>
        </p:nvSpPr>
        <p:spPr>
          <a:xfrm>
            <a:off x="3316523" y="5268969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CHRÓŚCINA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4E1876C7-B093-9E8E-CADD-6D3442A02547}"/>
              </a:ext>
            </a:extLst>
          </p:cNvPr>
          <p:cNvSpPr txBox="1">
            <a:spLocks/>
          </p:cNvSpPr>
          <p:nvPr/>
        </p:nvSpPr>
        <p:spPr>
          <a:xfrm>
            <a:off x="6385149" y="3376124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CZERNINA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8CF59E63-6155-04AD-E133-CAB3565FAB97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8A247DFC-F8F5-6BBB-4F0D-05E512682B41}"/>
              </a:ext>
            </a:extLst>
          </p:cNvPr>
          <p:cNvSpPr txBox="1">
            <a:spLocks/>
          </p:cNvSpPr>
          <p:nvPr/>
        </p:nvSpPr>
        <p:spPr>
          <a:xfrm>
            <a:off x="9144000" y="5270613"/>
            <a:ext cx="3054096" cy="94142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REWITALIZACJI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03B024EB-EFEC-F7B8-4EEE-91B034CD2D48}"/>
              </a:ext>
            </a:extLst>
          </p:cNvPr>
          <p:cNvSpPr txBox="1"/>
          <p:nvPr/>
        </p:nvSpPr>
        <p:spPr>
          <a:xfrm>
            <a:off x="6092849" y="4686978"/>
            <a:ext cx="304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Montaż oświetlenia przejść             dla pieszych w m. Czernina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1DA33020-3447-D5EE-DBBF-49696410120C}"/>
              </a:ext>
            </a:extLst>
          </p:cNvPr>
          <p:cNvSpPr txBox="1"/>
          <p:nvPr/>
        </p:nvSpPr>
        <p:spPr>
          <a:xfrm>
            <a:off x="9552860" y="3760827"/>
            <a:ext cx="2517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Żyj bezpiecznie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36AD604-2610-DE8C-8FFA-747BE4DC6823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A5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56E1777-E48B-F56D-9CCC-83D4958703A5}"/>
              </a:ext>
            </a:extLst>
          </p:cNvPr>
          <p:cNvSpPr txBox="1"/>
          <p:nvPr/>
        </p:nvSpPr>
        <p:spPr>
          <a:xfrm>
            <a:off x="305409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3A82B3-D41D-8F5C-5D56-59219B702616}"/>
              </a:ext>
            </a:extLst>
          </p:cNvPr>
          <p:cNvSpPr txBox="1"/>
          <p:nvPr/>
        </p:nvSpPr>
        <p:spPr>
          <a:xfrm>
            <a:off x="6092849" y="195585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510A302-F430-9D3A-7FCF-66F2D05249B5}"/>
              </a:ext>
            </a:extLst>
          </p:cNvPr>
          <p:cNvSpPr txBox="1"/>
          <p:nvPr/>
        </p:nvSpPr>
        <p:spPr>
          <a:xfrm>
            <a:off x="913790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A8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F2EAC8-D0C4-7481-84EC-C173ADE1AF7D}"/>
              </a:ext>
            </a:extLst>
          </p:cNvPr>
          <p:cNvSpPr txBox="1"/>
          <p:nvPr/>
        </p:nvSpPr>
        <p:spPr>
          <a:xfrm>
            <a:off x="264410" y="5403273"/>
            <a:ext cx="253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100 000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900 000 zł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B9A0F1-813F-F28A-79B7-F1A940DA9B1B}"/>
              </a:ext>
            </a:extLst>
          </p:cNvPr>
          <p:cNvSpPr txBox="1"/>
          <p:nvPr/>
        </p:nvSpPr>
        <p:spPr>
          <a:xfrm>
            <a:off x="3415734" y="2126141"/>
            <a:ext cx="253096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Budowa świetlicy Witoszyce/Chróścina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2026 – 500 000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1 500 000 zł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EC26AD3-F934-CEE7-1C3F-A6AA9C3160AB}"/>
              </a:ext>
            </a:extLst>
          </p:cNvPr>
          <p:cNvSpPr txBox="1"/>
          <p:nvPr/>
        </p:nvSpPr>
        <p:spPr>
          <a:xfrm>
            <a:off x="6442437" y="5651718"/>
            <a:ext cx="253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Powiat Górowski: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do 2028 r.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2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CE4CE-0183-5C94-455D-08D8F4AF6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E12A5C66-3FED-70DF-D5B7-BAB71097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D1516E9F-D00D-8743-AE81-C590E634ED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sz="2800" dirty="0"/>
              <a:t>CZERNINA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D6B295C-8C91-8709-B31F-E57071D068A5}"/>
              </a:ext>
            </a:extLst>
          </p:cNvPr>
          <p:cNvSpPr txBox="1"/>
          <p:nvPr/>
        </p:nvSpPr>
        <p:spPr>
          <a:xfrm>
            <a:off x="0" y="4683780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Wymiana nawierzchni dróg w m. Czernina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E9C9F78-13AD-A184-51EA-27FFEFE00D6C}"/>
              </a:ext>
            </a:extLst>
          </p:cNvPr>
          <p:cNvSpPr txBox="1"/>
          <p:nvPr/>
        </p:nvSpPr>
        <p:spPr>
          <a:xfrm>
            <a:off x="3038753" y="2947511"/>
            <a:ext cx="3054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Modernizacja i adaptacja    do nowych funkcji przestrzeni publicznej                    w Czerninie</a:t>
            </a: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B289F7EF-6D04-6FDE-E038-92D5850DE3B5}"/>
              </a:ext>
            </a:extLst>
          </p:cNvPr>
          <p:cNvSpPr txBox="1">
            <a:spLocks/>
          </p:cNvSpPr>
          <p:nvPr/>
        </p:nvSpPr>
        <p:spPr>
          <a:xfrm>
            <a:off x="3316523" y="5268969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CZERNINA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3C25A4E4-435A-3D7B-8014-9B527D9629C9}"/>
              </a:ext>
            </a:extLst>
          </p:cNvPr>
          <p:cNvSpPr txBox="1">
            <a:spLocks/>
          </p:cNvSpPr>
          <p:nvPr/>
        </p:nvSpPr>
        <p:spPr>
          <a:xfrm>
            <a:off x="6385149" y="3376124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GÓRA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01737050-8ED3-972D-97A6-B1282C7D3268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75877AA8-21C3-C085-B5AE-92A3074A0073}"/>
              </a:ext>
            </a:extLst>
          </p:cNvPr>
          <p:cNvSpPr txBox="1">
            <a:spLocks/>
          </p:cNvSpPr>
          <p:nvPr/>
        </p:nvSpPr>
        <p:spPr>
          <a:xfrm>
            <a:off x="9429792" y="5270613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GÓRA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0A7532B-B853-A2FB-9C00-ADD26EB13E75}"/>
              </a:ext>
            </a:extLst>
          </p:cNvPr>
          <p:cNvSpPr txBox="1"/>
          <p:nvPr/>
        </p:nvSpPr>
        <p:spPr>
          <a:xfrm>
            <a:off x="6092849" y="4670448"/>
            <a:ext cx="3045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Rekonstrukcja zabytkowych murów obronnych                                  w m. Góra"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BE0842F-58E6-ACBD-FC12-7CBE1CE06DC2}"/>
              </a:ext>
            </a:extLst>
          </p:cNvPr>
          <p:cNvSpPr txBox="1"/>
          <p:nvPr/>
        </p:nvSpPr>
        <p:spPr>
          <a:xfrm>
            <a:off x="9137906" y="2670512"/>
            <a:ext cx="3045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Zagospodarowanie przestrzeni publicznej                        na ul. Wierzbowej                                   i ul. Dworcowej w m. Góra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7C742ED-E552-6183-3D58-555554363774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A9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4F652C-3316-25B0-5CA3-80DDB917069C}"/>
              </a:ext>
            </a:extLst>
          </p:cNvPr>
          <p:cNvSpPr txBox="1"/>
          <p:nvPr/>
        </p:nvSpPr>
        <p:spPr>
          <a:xfrm>
            <a:off x="3048001" y="64770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83CE8E-811E-D144-83E3-00AC72EFC5CA}"/>
              </a:ext>
            </a:extLst>
          </p:cNvPr>
          <p:cNvSpPr txBox="1"/>
          <p:nvPr/>
        </p:nvSpPr>
        <p:spPr>
          <a:xfrm>
            <a:off x="6092849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E104223-22C7-8ADA-D211-9D1D2A8988E7}"/>
              </a:ext>
            </a:extLst>
          </p:cNvPr>
          <p:cNvSpPr txBox="1"/>
          <p:nvPr/>
        </p:nvSpPr>
        <p:spPr>
          <a:xfrm>
            <a:off x="9163050" y="64770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A12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BCBEF5-4AA9-80B2-DA99-3B91101F62F6}"/>
              </a:ext>
            </a:extLst>
          </p:cNvPr>
          <p:cNvSpPr txBox="1"/>
          <p:nvPr/>
        </p:nvSpPr>
        <p:spPr>
          <a:xfrm>
            <a:off x="6959845" y="6509532"/>
            <a:ext cx="24536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FFDCAA0-ED20-8DD6-E888-B7FC216FEDED}"/>
              </a:ext>
            </a:extLst>
          </p:cNvPr>
          <p:cNvSpPr txBox="1"/>
          <p:nvPr/>
        </p:nvSpPr>
        <p:spPr>
          <a:xfrm>
            <a:off x="0" y="5320149"/>
            <a:ext cx="3029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     2025 – ul. Lipowa</a:t>
            </a:r>
          </a:p>
          <a:p>
            <a:r>
              <a:rPr lang="pl-PL" sz="1600" dirty="0">
                <a:solidFill>
                  <a:srgbClr val="FF0000"/>
                </a:solidFill>
              </a:rPr>
              <a:t>      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2026 – 300 000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300 000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300 000 zł</a:t>
            </a:r>
          </a:p>
          <a:p>
            <a:pPr algn="ctr"/>
            <a:r>
              <a:rPr lang="pl-PL" sz="1500" dirty="0">
                <a:solidFill>
                  <a:srgbClr val="FF0000"/>
                </a:solidFill>
              </a:rPr>
              <a:t>ul.: Rynek, Wąska, Zacisze, Zamkowa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542D543-6768-95E7-DA04-6BDC2507EABC}"/>
              </a:ext>
            </a:extLst>
          </p:cNvPr>
          <p:cNvSpPr txBox="1"/>
          <p:nvPr/>
        </p:nvSpPr>
        <p:spPr>
          <a:xfrm>
            <a:off x="3349312" y="2070368"/>
            <a:ext cx="248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25 000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25 000 zł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37045DC-13BE-9CC2-A724-90A3659DA149}"/>
              </a:ext>
            </a:extLst>
          </p:cNvPr>
          <p:cNvSpPr txBox="1"/>
          <p:nvPr/>
        </p:nvSpPr>
        <p:spPr>
          <a:xfrm>
            <a:off x="6385149" y="5651718"/>
            <a:ext cx="253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2024 -  1 075 058,47 zł</a:t>
            </a:r>
          </a:p>
          <a:p>
            <a:r>
              <a:rPr lang="pl-PL" sz="1600" dirty="0">
                <a:solidFill>
                  <a:srgbClr val="FF0000"/>
                </a:solidFill>
              </a:rPr>
              <a:t>Do wykonania: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ok. 150 </a:t>
            </a:r>
            <a:r>
              <a:rPr lang="pl-PL" sz="1600" dirty="0" err="1">
                <a:solidFill>
                  <a:srgbClr val="FF0000"/>
                </a:solidFill>
              </a:rPr>
              <a:t>mb</a:t>
            </a:r>
            <a:r>
              <a:rPr lang="pl-PL" sz="1600" dirty="0">
                <a:solidFill>
                  <a:srgbClr val="FF0000"/>
                </a:solidFill>
              </a:rPr>
              <a:t>. muru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2026-2028 </a:t>
            </a:r>
          </a:p>
          <a:p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052B463-57E1-8A77-4309-54AD0020B5B6}"/>
              </a:ext>
            </a:extLst>
          </p:cNvPr>
          <p:cNvSpPr txBox="1"/>
          <p:nvPr/>
        </p:nvSpPr>
        <p:spPr>
          <a:xfrm>
            <a:off x="9423111" y="1960702"/>
            <a:ext cx="253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100 000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100 000 zł</a:t>
            </a:r>
          </a:p>
        </p:txBody>
      </p:sp>
    </p:spTree>
    <p:extLst>
      <p:ext uri="{BB962C8B-B14F-4D97-AF65-F5344CB8AC3E}">
        <p14:creationId xmlns:p14="http://schemas.microsoft.com/office/powerpoint/2010/main" val="19853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CFE5D-586D-009E-D43E-11ACBB61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C7455524-2680-6485-0218-7EB2AC60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E82BCAC7-1595-D693-973C-EDB5A7680C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sz="2800" dirty="0"/>
              <a:t>GÓRA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D04A14-B186-A52F-3926-BDC746AB03E0}"/>
              </a:ext>
            </a:extLst>
          </p:cNvPr>
          <p:cNvSpPr txBox="1"/>
          <p:nvPr/>
        </p:nvSpPr>
        <p:spPr>
          <a:xfrm>
            <a:off x="0" y="4683780"/>
            <a:ext cx="3054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Rozwój pieszej infrastruktury drogowej                  w mieście Góra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F8205B0-ADD6-B127-E87A-95FBF93DA330}"/>
              </a:ext>
            </a:extLst>
          </p:cNvPr>
          <p:cNvSpPr txBox="1"/>
          <p:nvPr/>
        </p:nvSpPr>
        <p:spPr>
          <a:xfrm>
            <a:off x="3038753" y="3501509"/>
            <a:ext cx="30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Przebudowa świetlicy wiejskiej w m.  Jastrzębia</a:t>
            </a: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152D4375-BFA5-5B7E-18FC-E1EB176A7F8C}"/>
              </a:ext>
            </a:extLst>
          </p:cNvPr>
          <p:cNvSpPr txBox="1">
            <a:spLocks/>
          </p:cNvSpPr>
          <p:nvPr/>
        </p:nvSpPr>
        <p:spPr>
          <a:xfrm>
            <a:off x="3316523" y="5268969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JASTRZĘBIA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02D49E0F-2FC1-2D55-BC6C-D9E4F3679714}"/>
              </a:ext>
            </a:extLst>
          </p:cNvPr>
          <p:cNvSpPr txBox="1">
            <a:spLocks/>
          </p:cNvSpPr>
          <p:nvPr/>
        </p:nvSpPr>
        <p:spPr>
          <a:xfrm>
            <a:off x="6385149" y="3376124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JASTRZĘBIA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003D9106-FC74-0719-6CE5-036BC343D694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97680EFE-B137-8B46-E481-296E427635B2}"/>
              </a:ext>
            </a:extLst>
          </p:cNvPr>
          <p:cNvSpPr txBox="1">
            <a:spLocks/>
          </p:cNvSpPr>
          <p:nvPr/>
        </p:nvSpPr>
        <p:spPr>
          <a:xfrm>
            <a:off x="9429792" y="5270613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JASTRZĘBIA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1EEE755-5775-BCAE-E413-1508D1524710}"/>
              </a:ext>
            </a:extLst>
          </p:cNvPr>
          <p:cNvSpPr txBox="1"/>
          <p:nvPr/>
        </p:nvSpPr>
        <p:spPr>
          <a:xfrm>
            <a:off x="6092849" y="4670448"/>
            <a:ext cx="304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Budowa drogi                                        w m. Jastrzębia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2EDCA0F5-8E70-1A49-200F-0AD56A814E3E}"/>
              </a:ext>
            </a:extLst>
          </p:cNvPr>
          <p:cNvSpPr txBox="1"/>
          <p:nvPr/>
        </p:nvSpPr>
        <p:spPr>
          <a:xfrm>
            <a:off x="9137906" y="3218951"/>
            <a:ext cx="3045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Zagospodarowanie terenu przy świetlicy wiejskiej                      w m. Jastrzębia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D58AF2-88B2-3555-D332-5DDD26F047BF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CDFF43-0D03-D080-070C-6CD77B486FC4}"/>
              </a:ext>
            </a:extLst>
          </p:cNvPr>
          <p:cNvSpPr txBox="1"/>
          <p:nvPr/>
        </p:nvSpPr>
        <p:spPr>
          <a:xfrm>
            <a:off x="913790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A16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C1777D2-7028-91B3-7483-FBC783FF61B6}"/>
              </a:ext>
            </a:extLst>
          </p:cNvPr>
          <p:cNvSpPr txBox="1"/>
          <p:nvPr/>
        </p:nvSpPr>
        <p:spPr>
          <a:xfrm>
            <a:off x="6092849" y="197650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A15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E68B757-FEB0-CE5C-7843-3E056577C607}"/>
              </a:ext>
            </a:extLst>
          </p:cNvPr>
          <p:cNvSpPr txBox="1"/>
          <p:nvPr/>
        </p:nvSpPr>
        <p:spPr>
          <a:xfrm>
            <a:off x="3038753" y="648924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A14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889ABCA-87AE-0398-3E70-7FD32AE636CC}"/>
              </a:ext>
            </a:extLst>
          </p:cNvPr>
          <p:cNvSpPr txBox="1"/>
          <p:nvPr/>
        </p:nvSpPr>
        <p:spPr>
          <a:xfrm>
            <a:off x="3573932" y="2882312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2025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EE20005-B495-D084-2BC9-074EEFBE4C4D}"/>
              </a:ext>
            </a:extLst>
          </p:cNvPr>
          <p:cNvSpPr txBox="1"/>
          <p:nvPr/>
        </p:nvSpPr>
        <p:spPr>
          <a:xfrm>
            <a:off x="6385149" y="5634037"/>
            <a:ext cx="2371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Wykonano dokumentację.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WPF: 2027 – 500 000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           2028 – 500 000 zł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4BD8984-5635-4CCE-9997-4BC13E015E42}"/>
              </a:ext>
            </a:extLst>
          </p:cNvPr>
          <p:cNvSpPr txBox="1"/>
          <p:nvPr/>
        </p:nvSpPr>
        <p:spPr>
          <a:xfrm>
            <a:off x="9650784" y="2721408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2025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1789740-2DF2-4CA2-08B0-2C6943FC24DC}"/>
              </a:ext>
            </a:extLst>
          </p:cNvPr>
          <p:cNvSpPr txBox="1"/>
          <p:nvPr/>
        </p:nvSpPr>
        <p:spPr>
          <a:xfrm>
            <a:off x="264410" y="5780782"/>
            <a:ext cx="2371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Góra ul. Augusta Herbsta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WPF: 2027 – 500 000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          2028 – 500 000 zł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6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09B9F-E40F-C471-36CF-6735AB756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E8AA7086-29EB-DA6C-1E46-644CB274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350"/>
            <a:ext cx="12191999" cy="106260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przedsięwzięć rewitalizacyjnych</a:t>
            </a:r>
            <a:endParaRPr lang="pl-PL" sz="7200" dirty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9001355A-F10D-9E86-5DC3-4F4F962A9F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sz="2800" dirty="0"/>
              <a:t>KŁODA GÓROWSKA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A55DD2-72C3-47DF-B5F5-7DDE481B5C53}"/>
              </a:ext>
            </a:extLst>
          </p:cNvPr>
          <p:cNvSpPr txBox="1"/>
          <p:nvPr/>
        </p:nvSpPr>
        <p:spPr>
          <a:xfrm>
            <a:off x="0" y="4683780"/>
            <a:ext cx="3054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Zagospodarowanie terenu przy świetlicy wiejskiej                     w m. Kłoda Górowska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9A000B-5926-6DEB-4EF7-F67A43D437C9}"/>
              </a:ext>
            </a:extLst>
          </p:cNvPr>
          <p:cNvSpPr txBox="1"/>
          <p:nvPr/>
        </p:nvSpPr>
        <p:spPr>
          <a:xfrm>
            <a:off x="3017167" y="3218951"/>
            <a:ext cx="3054096" cy="923330"/>
          </a:xfrm>
          <a:prstGeom prst="rect">
            <a:avLst/>
          </a:prstGeom>
          <a:noFill/>
        </p:spPr>
        <p:txBody>
          <a:bodyPr wrap="square" lIns="36000" rIns="72000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Przebudowa drogi                               w m. Kłoda Górowska (dojazd do osiedla i kościoła)</a:t>
            </a:r>
          </a:p>
        </p:txBody>
      </p:sp>
      <p:sp>
        <p:nvSpPr>
          <p:cNvPr id="13" name="Tekst — symbol zastępczy 17">
            <a:extLst>
              <a:ext uri="{FF2B5EF4-FFF2-40B4-BE49-F238E27FC236}">
                <a16:creationId xmlns:a16="http://schemas.microsoft.com/office/drawing/2014/main" id="{EC65F553-95B6-8ECB-D4C4-307B9ADEE136}"/>
              </a:ext>
            </a:extLst>
          </p:cNvPr>
          <p:cNvSpPr txBox="1">
            <a:spLocks/>
          </p:cNvSpPr>
          <p:nvPr/>
        </p:nvSpPr>
        <p:spPr>
          <a:xfrm>
            <a:off x="3316523" y="5268969"/>
            <a:ext cx="2517605" cy="84608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KŁODA GÓROWSKA</a:t>
            </a:r>
          </a:p>
        </p:txBody>
      </p:sp>
      <p:sp>
        <p:nvSpPr>
          <p:cNvPr id="27" name="Tekst — symbol zastępczy 17">
            <a:extLst>
              <a:ext uri="{FF2B5EF4-FFF2-40B4-BE49-F238E27FC236}">
                <a16:creationId xmlns:a16="http://schemas.microsoft.com/office/drawing/2014/main" id="{315B778F-555E-AF44-C54C-BFEB7365AB8D}"/>
              </a:ext>
            </a:extLst>
          </p:cNvPr>
          <p:cNvSpPr txBox="1">
            <a:spLocks/>
          </p:cNvSpPr>
          <p:nvPr/>
        </p:nvSpPr>
        <p:spPr>
          <a:xfrm>
            <a:off x="6385149" y="3376124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KŁODA GÓROWSKA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B8A1B90C-BFAB-7AA6-8A19-BC7FA889FCFF}"/>
              </a:ext>
            </a:extLst>
          </p:cNvPr>
          <p:cNvSpPr/>
          <p:nvPr/>
        </p:nvSpPr>
        <p:spPr>
          <a:xfrm>
            <a:off x="9144000" y="4410075"/>
            <a:ext cx="3054096" cy="2447925"/>
          </a:xfrm>
          <a:prstGeom prst="rect">
            <a:avLst/>
          </a:prstGeom>
          <a:solidFill>
            <a:srgbClr val="3B7579"/>
          </a:solidFill>
          <a:ln w="571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Tekst — symbol zastępczy 17">
            <a:extLst>
              <a:ext uri="{FF2B5EF4-FFF2-40B4-BE49-F238E27FC236}">
                <a16:creationId xmlns:a16="http://schemas.microsoft.com/office/drawing/2014/main" id="{BB0D3E29-CE85-CA2F-F411-8EF376EECB00}"/>
              </a:ext>
            </a:extLst>
          </p:cNvPr>
          <p:cNvSpPr txBox="1">
            <a:spLocks/>
          </p:cNvSpPr>
          <p:nvPr/>
        </p:nvSpPr>
        <p:spPr>
          <a:xfrm>
            <a:off x="9146943" y="5270613"/>
            <a:ext cx="3029715" cy="84443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OBSZAR REWITALIZACJI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569BCF44-F2C1-80DD-BFE1-128A8B369C60}"/>
              </a:ext>
            </a:extLst>
          </p:cNvPr>
          <p:cNvSpPr txBox="1"/>
          <p:nvPr/>
        </p:nvSpPr>
        <p:spPr>
          <a:xfrm>
            <a:off x="6092849" y="4670448"/>
            <a:ext cx="304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Wymiana nawierzchni dróg w m. Kłoda Górowska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3952A6EE-DA1E-3991-7173-7C8A8561251D}"/>
              </a:ext>
            </a:extLst>
          </p:cNvPr>
          <p:cNvSpPr txBox="1"/>
          <p:nvPr/>
        </p:nvSpPr>
        <p:spPr>
          <a:xfrm>
            <a:off x="9146943" y="2941952"/>
            <a:ext cx="3045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3B7579"/>
                </a:solidFill>
                <a:effectLst/>
                <a:uLnTx/>
                <a:uFillTx/>
                <a:latin typeface="Corbel"/>
                <a:ea typeface="Times New Roman" panose="02020603050405020304" pitchFamily="18" charset="0"/>
                <a:cs typeface="+mn-cs"/>
              </a:rPr>
              <a:t>Zwiększenie dostępności do usług opiekuńczych dla osób starszych i niesamodzielnych na obszarze rewitalizacji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B757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21A98E-6FEE-B9D5-0162-1632735BBC6E}"/>
              </a:ext>
            </a:extLst>
          </p:cNvPr>
          <p:cNvSpPr txBox="1"/>
          <p:nvPr/>
        </p:nvSpPr>
        <p:spPr>
          <a:xfrm>
            <a:off x="19050" y="19716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AE8825-6DF1-3E9A-C73B-2C9B26BB1711}"/>
              </a:ext>
            </a:extLst>
          </p:cNvPr>
          <p:cNvSpPr txBox="1"/>
          <p:nvPr/>
        </p:nvSpPr>
        <p:spPr>
          <a:xfrm>
            <a:off x="9137906" y="6488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A20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EA1046-A87E-E747-C2E2-F640697DF3DF}"/>
              </a:ext>
            </a:extLst>
          </p:cNvPr>
          <p:cNvSpPr txBox="1"/>
          <p:nvPr/>
        </p:nvSpPr>
        <p:spPr>
          <a:xfrm>
            <a:off x="6092849" y="197650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A19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945900B-1893-54EA-005E-50290969FCFE}"/>
              </a:ext>
            </a:extLst>
          </p:cNvPr>
          <p:cNvSpPr txBox="1"/>
          <p:nvPr/>
        </p:nvSpPr>
        <p:spPr>
          <a:xfrm>
            <a:off x="3038753" y="648924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Nr projektu: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A18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E4921A1-1120-E06E-7F7B-02EAE33F3201}"/>
              </a:ext>
            </a:extLst>
          </p:cNvPr>
          <p:cNvSpPr txBox="1"/>
          <p:nvPr/>
        </p:nvSpPr>
        <p:spPr>
          <a:xfrm>
            <a:off x="3565675" y="2552373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2025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062E9F2-C3E8-B02F-93D0-D68CC828061C}"/>
              </a:ext>
            </a:extLst>
          </p:cNvPr>
          <p:cNvSpPr txBox="1"/>
          <p:nvPr/>
        </p:nvSpPr>
        <p:spPr>
          <a:xfrm>
            <a:off x="513562" y="5758910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WPF: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2027 – 40 000 zł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2028 – 40 000 zł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3853AA2-9217-9337-7DD7-4F5C78BDAC67}"/>
              </a:ext>
            </a:extLst>
          </p:cNvPr>
          <p:cNvSpPr txBox="1"/>
          <p:nvPr/>
        </p:nvSpPr>
        <p:spPr>
          <a:xfrm>
            <a:off x="6356575" y="5456045"/>
            <a:ext cx="2517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>
              <a:solidFill>
                <a:srgbClr val="FF0000"/>
              </a:solidFill>
            </a:endParaRP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Wykonano dokumentację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</a:rPr>
              <a:t>2025</a:t>
            </a:r>
          </a:p>
          <a:p>
            <a:pPr algn="ctr"/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70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  <a:prstDash val="lgDash"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50285226_TF44868783_Win32.potx" id="{A017953A-05F1-4E11-832E-CA4D038518B1}" vid="{4E9216BA-9214-4A90-B699-09760CC161B6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791</Words>
  <Application>Microsoft Office PowerPoint</Application>
  <PresentationFormat>Panoramiczny</PresentationFormat>
  <Paragraphs>231</Paragraphs>
  <Slides>15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Arial Nova Light</vt:lpstr>
      <vt:lpstr>Calibri</vt:lpstr>
      <vt:lpstr>Calibri Light</vt:lpstr>
      <vt:lpstr>Cambria</vt:lpstr>
      <vt:lpstr>Corbel</vt:lpstr>
      <vt:lpstr>Motyw pakietu Office</vt:lpstr>
      <vt:lpstr>1_Motyw pakietu Office</vt:lpstr>
      <vt:lpstr>POSIEDZENIE KOMITETU REWITALIZACJI GMINY GÓRA</vt:lpstr>
      <vt:lpstr>Prezentacja programu PowerPoint</vt:lpstr>
      <vt:lpstr>O programie – małe streszczenie</vt:lpstr>
      <vt:lpstr>O tym co za nami</vt:lpstr>
      <vt:lpstr>Lista przedsięwzięć rewitalizacyjnych</vt:lpstr>
      <vt:lpstr>Lista przedsięwzięć rewitalizacyjnych</vt:lpstr>
      <vt:lpstr>Lista przedsięwzięć rewitalizacyjnych</vt:lpstr>
      <vt:lpstr>Lista przedsięwzięć rewitalizacyjnych</vt:lpstr>
      <vt:lpstr>Lista przedsięwzięć rewitalizacyjnych</vt:lpstr>
      <vt:lpstr>Lista przedsięwzięć rewitalizacyjnych</vt:lpstr>
      <vt:lpstr>Lista przedsięwzięć rewitalizacyjnych</vt:lpstr>
      <vt:lpstr>Lista przedsięwzięć rewitalizacyjnych</vt:lpstr>
      <vt:lpstr>O tym co przed nami</vt:lpstr>
      <vt:lpstr>O tym co chcemy powiedzieć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Tadeusz Otto</dc:creator>
  <cp:lastModifiedBy>Tadeusz Otto</cp:lastModifiedBy>
  <cp:revision>9</cp:revision>
  <cp:lastPrinted>2025-10-15T06:33:24Z</cp:lastPrinted>
  <dcterms:created xsi:type="dcterms:W3CDTF">2025-10-02T07:29:57Z</dcterms:created>
  <dcterms:modified xsi:type="dcterms:W3CDTF">2025-10-15T07:32:38Z</dcterms:modified>
</cp:coreProperties>
</file>